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59"/>
  </p:notesMasterIdLst>
  <p:handoutMasterIdLst>
    <p:handoutMasterId r:id="rId60"/>
  </p:handoutMasterIdLst>
  <p:sldIdLst>
    <p:sldId id="256" r:id="rId2"/>
    <p:sldId id="504" r:id="rId3"/>
    <p:sldId id="505" r:id="rId4"/>
    <p:sldId id="506" r:id="rId5"/>
    <p:sldId id="531" r:id="rId6"/>
    <p:sldId id="532" r:id="rId7"/>
    <p:sldId id="509" r:id="rId8"/>
    <p:sldId id="510" r:id="rId9"/>
    <p:sldId id="467" r:id="rId10"/>
    <p:sldId id="511" r:id="rId11"/>
    <p:sldId id="466" r:id="rId12"/>
    <p:sldId id="345" r:id="rId13"/>
    <p:sldId id="346" r:id="rId14"/>
    <p:sldId id="515" r:id="rId15"/>
    <p:sldId id="500" r:id="rId16"/>
    <p:sldId id="501" r:id="rId17"/>
    <p:sldId id="502" r:id="rId18"/>
    <p:sldId id="521" r:id="rId19"/>
    <p:sldId id="507" r:id="rId20"/>
    <p:sldId id="522" r:id="rId21"/>
    <p:sldId id="512" r:id="rId22"/>
    <p:sldId id="508" r:id="rId23"/>
    <p:sldId id="523" r:id="rId24"/>
    <p:sldId id="513" r:id="rId25"/>
    <p:sldId id="516" r:id="rId26"/>
    <p:sldId id="517" r:id="rId27"/>
    <p:sldId id="524" r:id="rId28"/>
    <p:sldId id="525" r:id="rId29"/>
    <p:sldId id="526" r:id="rId30"/>
    <p:sldId id="527" r:id="rId31"/>
    <p:sldId id="528" r:id="rId32"/>
    <p:sldId id="454" r:id="rId33"/>
    <p:sldId id="537" r:id="rId34"/>
    <p:sldId id="533" r:id="rId35"/>
    <p:sldId id="518" r:id="rId36"/>
    <p:sldId id="456" r:id="rId37"/>
    <p:sldId id="536" r:id="rId38"/>
    <p:sldId id="529" r:id="rId39"/>
    <p:sldId id="534" r:id="rId40"/>
    <p:sldId id="530" r:id="rId41"/>
    <p:sldId id="495" r:id="rId42"/>
    <p:sldId id="539" r:id="rId43"/>
    <p:sldId id="538" r:id="rId44"/>
    <p:sldId id="496" r:id="rId45"/>
    <p:sldId id="542" r:id="rId46"/>
    <p:sldId id="497" r:id="rId47"/>
    <p:sldId id="541" r:id="rId48"/>
    <p:sldId id="498" r:id="rId49"/>
    <p:sldId id="535" r:id="rId50"/>
    <p:sldId id="499" r:id="rId51"/>
    <p:sldId id="468" r:id="rId52"/>
    <p:sldId id="459" r:id="rId53"/>
    <p:sldId id="469" r:id="rId54"/>
    <p:sldId id="461" r:id="rId55"/>
    <p:sldId id="463" r:id="rId56"/>
    <p:sldId id="464" r:id="rId57"/>
    <p:sldId id="320" r:id="rId58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EAE99"/>
    <a:srgbClr val="66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20588" autoAdjust="0"/>
    <p:restoredTop sz="94660"/>
  </p:normalViewPr>
  <p:slideViewPr>
    <p:cSldViewPr snapToGrid="0">
      <p:cViewPr>
        <p:scale>
          <a:sx n="75" d="100"/>
          <a:sy n="75" d="100"/>
        </p:scale>
        <p:origin x="-1068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98" y="36"/>
      </p:cViewPr>
      <p:guideLst>
        <p:guide orient="horz" pos="3224"/>
        <p:guide pos="223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3F399FDF-4EA9-4294-AC51-081EB1055F0B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r>
              <a:rPr lang="en-US" dirty="0"/>
              <a:t>By- Dr. </a:t>
            </a:r>
            <a:r>
              <a:rPr lang="en-US" dirty="0" err="1"/>
              <a:t>Rashmi</a:t>
            </a:r>
            <a:r>
              <a:rPr lang="en-US" dirty="0"/>
              <a:t>  </a:t>
            </a:r>
            <a:r>
              <a:rPr lang="en-US" dirty="0" err="1"/>
              <a:t>Somani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D92A416C-5AB0-48C1-8C80-8EDF5291AE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098081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0600168D-12B6-4A74-8672-5F1BEA4C62BF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4663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4787" tIns="47393" rIns="94787" bIns="4739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r>
              <a:rPr lang="en-US" dirty="0"/>
              <a:t>By- Dr. </a:t>
            </a:r>
            <a:r>
              <a:rPr lang="en-US" dirty="0" err="1"/>
              <a:t>Rashmi</a:t>
            </a:r>
            <a:r>
              <a:rPr lang="en-US" dirty="0"/>
              <a:t>  </a:t>
            </a:r>
            <a:r>
              <a:rPr lang="en-US" dirty="0" err="1"/>
              <a:t>Somani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0B37FD74-9F32-4818-B12D-7F445013DC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304954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By- Dr. Rashmi  Somani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27581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By- Dr. Rashmi  Somani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52850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By- Dr. Rashmi  Somani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5285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By- Dr. Rashmi  Somani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9971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By- Dr. Rashmi  Somani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18803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By- Dr. Rashmi  Somani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99711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By- Dr. Rashmi  Somani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56503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By- Dr. Rashmi  Somani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5285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By- Dr. Rashmi  Somani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52850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By- Dr. Rashmi  Somani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1272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By- Dr. Rashmi  Somani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127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4pPr marL="1097280" indent="-228600">
              <a:buFont typeface="Wingdings" panose="05000000000000000000" pitchFamily="2" charset="2"/>
              <a:buChar char="Ø"/>
              <a:defRPr/>
            </a:lvl4pPr>
            <a:lvl5pPr marL="13716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 hasCustomPrompt="1"/>
          </p:nvPr>
        </p:nvSpPr>
        <p:spPr>
          <a:xfrm>
            <a:off x="609600" y="1219200"/>
            <a:ext cx="5388864" cy="4937760"/>
          </a:xfrm>
        </p:spPr>
        <p:txBody>
          <a:bodyPr/>
          <a:lstStyle>
            <a:lvl1pPr>
              <a:defRPr/>
            </a:lvl1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 hasCustomPrompt="1"/>
          </p:nvPr>
        </p:nvSpPr>
        <p:spPr>
          <a:xfrm>
            <a:off x="6176264" y="1216152"/>
            <a:ext cx="5388864" cy="4937760"/>
          </a:xfrm>
        </p:spPr>
        <p:txBody>
          <a:bodyPr/>
          <a:lstStyle>
            <a:lvl1pPr>
              <a:defRPr/>
            </a:lvl1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l="79000" t="2000" r="10000" b="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Sunil K. Somani and </a:t>
            </a:r>
            <a:r>
              <a:rPr lang="en-IN" dirty="0" err="1" smtClean="0"/>
              <a:t>Prof.</a:t>
            </a:r>
            <a:r>
              <a:rPr lang="en-IN" dirty="0" smtClean="0"/>
              <a:t> (</a:t>
            </a:r>
            <a:r>
              <a:rPr lang="en-IN" dirty="0" err="1" smtClean="0"/>
              <a:t>Dr.</a:t>
            </a:r>
            <a:r>
              <a:rPr lang="en-IN" dirty="0" smtClean="0"/>
              <a:t>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</a:t>
            </a:r>
            <a:r>
              <a:rPr lang="en-US" dirty="0"/>
              <a:t>Medi-Caps University, Indore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-8467"/>
            <a:ext cx="12188825" cy="6866467"/>
            <a:chOff x="0" y="-8467"/>
            <a:chExt cx="12188825" cy="686646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 panose="05000000000000000000" pitchFamily="2" charset="2"/>
        <a:buChar char="Ø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n" TargetMode="External"/><Relationship Id="rId2" Type="http://schemas.openxmlformats.org/officeDocument/2006/relationships/hyperlink" Target="https://en.wikipedia.org/wiki/Phot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hyperlink" Target="https://en.wikipedia.org/wiki/Energy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phet.colarado.edu/en/simulations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4000" t="-22000" r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72554" y="453040"/>
            <a:ext cx="72748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IN" sz="3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Physics  (EN3BS05) </a:t>
            </a:r>
            <a:endParaRPr lang="en-US" sz="3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logo 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109"/>
            <a:ext cx="1662545" cy="1222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473005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Ms  Bhawna Kshirsagar</a:t>
            </a:r>
          </a:p>
          <a:p>
            <a:pPr algn="ctr"/>
            <a:r>
              <a:rPr lang="en-IN" sz="2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Medi-Caps University, Indore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10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of Laser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04457" y="1335314"/>
            <a:ext cx="6008914" cy="1219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Stimulated Emission of Radiation</a:t>
            </a:r>
            <a:endParaRPr lang="en-US" sz="3200" b="1" i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Prof. (Dr.) Sunil K. Somani and Prof. (Dr.) Shilpa Tripathi</a:t>
            </a:r>
            <a:r>
              <a:rPr lang="en-US" smtClean="0"/>
              <a:t>,                                                        Medi-Caps University, Indore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937353" cy="990600"/>
          </a:xfrm>
        </p:spPr>
        <p:txBody>
          <a:bodyPr/>
          <a:lstStyle/>
          <a:p>
            <a:r>
              <a:rPr lang="en-US" dirty="0" smtClean="0"/>
              <a:t>History of LASER</a:t>
            </a:r>
            <a:endParaRPr lang="en-US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97031" y="1302327"/>
            <a:ext cx="10503478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	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Invented in 1958 by Charles Townes (Nobel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prize in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Physics 1964) and Arthur Schawlow of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Bell Laboratories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• Was based on Einstein’s idea of the “particle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wave duality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” of light, more than 30 years earlier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• Originally called MASER (m = “microwave”,  1mm -1m)</a:t>
            </a: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      or    10</a:t>
            </a:r>
            <a:r>
              <a:rPr lang="en-IN" sz="2400" baseline="30000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-10</a:t>
            </a:r>
            <a:r>
              <a:rPr lang="en-IN" sz="2400" baseline="30000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Å</a:t>
            </a:r>
            <a:r>
              <a:rPr lang="en-IN" sz="2400" baseline="300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4829" y="3006870"/>
            <a:ext cx="21193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9141" y="2920711"/>
            <a:ext cx="1928813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45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937353" cy="9906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Laser </a:t>
            </a:r>
            <a:endParaRPr lang="en-US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00200" y="1336963"/>
            <a:ext cx="8229600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light emitted from a laser is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monochromatic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(one color/wavelength). In contrast, ordinary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light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a combination of many colors (or wavelengths) of light. 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 eaLnBrk="0" hangingPunct="0"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Lasers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highly 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directional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that is, laser light is emitted as a relatively narrow beam in a specific direction. Ordinary light, such as from a light bulb, is emitted in many directions away from the source. </a:t>
            </a:r>
          </a:p>
          <a:p>
            <a:pPr marL="457200" indent="-457200" eaLnBrk="0" hangingPunct="0">
              <a:buFont typeface="Wingdings" pitchFamily="2" charset="2"/>
              <a:buChar char="§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 eaLnBrk="0" hangingPunct="0"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light from a laser is said to be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coherent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which means that the wavelengths of the laser light are in phase in space and time. Ordinary light can be a mixture of many wavelengths. </a:t>
            </a:r>
          </a:p>
          <a:p>
            <a:pPr marL="457200" indent="-457200" eaLnBrk="0" hangingPunct="0"/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0" hangingPunct="0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0" hangingPunct="0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460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195944"/>
            <a:ext cx="10972800" cy="947056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err="1" smtClean="0"/>
              <a:t>Monochromacity</a:t>
            </a:r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8427" y="1824704"/>
            <a:ext cx="1781562" cy="3450576"/>
          </a:xfrm>
          <a:prstGeom prst="rect">
            <a:avLst/>
          </a:prstGeom>
          <a:solidFill>
            <a:schemeClr val="accent2">
              <a:lumMod val="20000"/>
              <a:lumOff val="80000"/>
              <a:alpha val="78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09601" y="1246909"/>
            <a:ext cx="3893127" cy="503238"/>
          </a:xfrm>
          <a:prstGeom prst="rect">
            <a:avLst/>
          </a:prstGeom>
        </p:spPr>
        <p:txBody>
          <a:bodyPr vert="horz" anchor="b" anchorCtr="0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42950" y="1817977"/>
            <a:ext cx="4453164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Nearly monochromatic light</a:t>
            </a:r>
          </a:p>
          <a:p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	He-Ne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Laser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λ0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= 632.5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Δλ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= 0.2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	Diode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Laser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λ0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= 900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l-GR" sz="2400" dirty="0" smtClean="0">
                <a:latin typeface="Times New Roman" pitchFamily="18" charset="0"/>
                <a:cs typeface="Times New Roman" pitchFamily="18" charset="0"/>
              </a:rPr>
              <a:t>Δλ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= 10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nm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5566" y="1820350"/>
            <a:ext cx="3600994" cy="3450576"/>
          </a:xfrm>
          <a:prstGeom prst="rect">
            <a:avLst/>
          </a:prstGeom>
          <a:solidFill>
            <a:schemeClr val="accent2">
              <a:lumMod val="20000"/>
              <a:lumOff val="80000"/>
              <a:alpha val="78000"/>
            </a:scheme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45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pic>
        <p:nvPicPr>
          <p:cNvPr id="5" name="Picture 33" descr="C:\Documents and Settings\aweaver\Desktop\My Pictures\light.bmp"/>
          <p:cNvPicPr>
            <a:picLocks noChangeAspect="1" noChangeArrowheads="1"/>
          </p:cNvPicPr>
          <p:nvPr/>
        </p:nvPicPr>
        <p:blipFill>
          <a:blip r:embed="rId3"/>
          <a:srcRect l="45000" r="4167"/>
          <a:stretch>
            <a:fillRect/>
          </a:stretch>
        </p:blipFill>
        <p:spPr bwMode="auto">
          <a:xfrm>
            <a:off x="4987637" y="1513490"/>
            <a:ext cx="3048000" cy="206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0" descr="C:\Documents and Settings\aweaver\Desktop\My Pictures\light.bmp"/>
          <p:cNvPicPr>
            <a:picLocks noChangeAspect="1" noChangeArrowheads="1"/>
          </p:cNvPicPr>
          <p:nvPr/>
        </p:nvPicPr>
        <p:blipFill>
          <a:blip r:embed="rId3"/>
          <a:srcRect r="59166"/>
          <a:stretch>
            <a:fillRect/>
          </a:stretch>
        </p:blipFill>
        <p:spPr bwMode="auto">
          <a:xfrm>
            <a:off x="831271" y="1648690"/>
            <a:ext cx="2833255" cy="1790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581891" y="3609109"/>
            <a:ext cx="3505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Many wavelengths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Multidirectional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Incoherent</a:t>
            </a:r>
          </a:p>
        </p:txBody>
      </p:sp>
      <p:sp>
        <p:nvSpPr>
          <p:cNvPr id="10" name="Text Box 32"/>
          <p:cNvSpPr txBox="1">
            <a:spLocks noChangeArrowheads="1"/>
          </p:cNvSpPr>
          <p:nvPr/>
        </p:nvSpPr>
        <p:spPr bwMode="auto">
          <a:xfrm>
            <a:off x="4939146" y="3706091"/>
            <a:ext cx="3505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Monochromatic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Directional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Coherent</a:t>
            </a:r>
          </a:p>
        </p:txBody>
      </p:sp>
      <p:sp>
        <p:nvSpPr>
          <p:cNvPr id="11" name="Rectangle 19"/>
          <p:cNvSpPr>
            <a:spLocks noGrp="1" noChangeArrowheads="1"/>
          </p:cNvSpPr>
          <p:nvPr>
            <p:ph type="title"/>
          </p:nvPr>
        </p:nvSpPr>
        <p:spPr>
          <a:xfrm>
            <a:off x="554182" y="0"/>
            <a:ext cx="10972800" cy="990600"/>
          </a:xfrm>
        </p:spPr>
        <p:txBody>
          <a:bodyPr/>
          <a:lstStyle/>
          <a:p>
            <a:pPr eaLnBrk="1" hangingPunct="1"/>
            <a:r>
              <a:rPr lang="en-US" sz="4000" b="1" smtClean="0"/>
              <a:t>Incandescent vs. Laser Light</a:t>
            </a:r>
          </a:p>
        </p:txBody>
      </p:sp>
    </p:spTree>
    <p:extLst>
      <p:ext uri="{BB962C8B-B14F-4D97-AF65-F5344CB8AC3E}">
        <p14:creationId xmlns:p14="http://schemas.microsoft.com/office/powerpoint/2010/main" xmlns="" val="7445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dirty="0" smtClean="0"/>
              <a:t>Prof. (Dr.) Sunil K. Somani and Prof. (Dr.) </a:t>
            </a:r>
            <a:r>
              <a:rPr lang="en-IN" dirty="0" err="1" smtClean="0"/>
              <a:t>Shilpa</a:t>
            </a:r>
            <a:r>
              <a:rPr lang="en-IN" dirty="0" smtClean="0"/>
              <a:t> </a:t>
            </a:r>
            <a:r>
              <a:rPr lang="en-IN" dirty="0" err="1" smtClean="0"/>
              <a:t>Tripathi</a:t>
            </a:r>
            <a:r>
              <a:rPr lang="en-US" dirty="0" smtClean="0"/>
              <a:t>,                                                        Medi-Caps University, Indore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</a:t>
            </a:r>
            <a:endParaRPr lang="en-IN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1" y="1477519"/>
            <a:ext cx="3582228" cy="270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05134" y="1474699"/>
            <a:ext cx="3791114" cy="274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07983" y="4424692"/>
            <a:ext cx="93292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Incoherent light waves          	       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   Coherent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light waves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Quantum Processes  Involved in  Laser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6392" y="1600200"/>
            <a:ext cx="3578772" cy="2688021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Absorption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None/>
              <a:tabLst/>
              <a:defRPr/>
            </a:pPr>
            <a:endParaRPr kumimoji="0" lang="en-US" altLang="zh-TW" sz="2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Spontaneous Emission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None/>
              <a:tabLst/>
              <a:defRPr/>
            </a:pPr>
            <a:endParaRPr kumimoji="0" lang="en-US" altLang="zh-TW" sz="2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altLang="zh-TW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Stimulated Emission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zh-TW" altLang="en-US" sz="2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zh-TW" alt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zh-CN" alt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SimSun" pitchFamily="2" charset="-122"/>
              <a:cs typeface="Times New Roman" pitchFamily="18" charset="0"/>
            </a:endParaRPr>
          </a:p>
        </p:txBody>
      </p:sp>
      <p:pic>
        <p:nvPicPr>
          <p:cNvPr id="41986" name="Picture 2" descr="Quantum Model of the Atom - YouTube"/>
          <p:cNvPicPr>
            <a:picLocks noChangeAspect="1" noChangeArrowheads="1"/>
          </p:cNvPicPr>
          <p:nvPr/>
        </p:nvPicPr>
        <p:blipFill>
          <a:blip r:embed="rId2"/>
          <a:srcRect r="48" b="7185"/>
          <a:stretch>
            <a:fillRect/>
          </a:stretch>
        </p:blipFill>
        <p:spPr bwMode="auto">
          <a:xfrm>
            <a:off x="4206238" y="1543712"/>
            <a:ext cx="6622871" cy="3459362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	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1.	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Absorption of Radiation</a:t>
            </a:r>
            <a:r>
              <a:rPr kumimoji="0" lang="en-US" sz="3200" b="0" i="0" u="none" strike="noStrike" cap="none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61441" name="Rectangle 1"/>
          <p:cNvSpPr>
            <a:spLocks noChangeArrowheads="1"/>
          </p:cNvSpPr>
          <p:nvPr/>
        </p:nvSpPr>
        <p:spPr bwMode="auto">
          <a:xfrm>
            <a:off x="802433" y="1225689"/>
            <a:ext cx="9711301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An atom in the lower energy level or ground state energy level 	E1 absorbs the incident photon radiation of energy 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hv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and goes to the 	higher energy level or excited level E2 as shown in figure.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= 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	E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is the energy of incident photon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4" name="Picture 2" descr="http://img.brainkart.com/extra/0nq1a4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5185" y="3337876"/>
            <a:ext cx="4381500" cy="2400301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161" name="Rectangle 1"/>
          <p:cNvSpPr>
            <a:spLocks noChangeArrowheads="1"/>
          </p:cNvSpPr>
          <p:nvPr/>
        </p:nvSpPr>
        <p:spPr bwMode="auto">
          <a:xfrm>
            <a:off x="261257" y="1136468"/>
            <a:ext cx="10972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If there are many numbers of atoms in the ground state then each atom will absorb 	the energy from the incident photon and goes to the excited state. then,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rate of absorption (R12) is proportional to the following factors.</a:t>
            </a:r>
          </a:p>
          <a:p>
            <a:pPr marL="0" marR="0" lvl="0" indent="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pic>
        <p:nvPicPr>
          <p:cNvPr id="92162" name="Picture 2" descr="http://img.brainkart.com/extra/uPoBtoO.jpg"/>
          <p:cNvPicPr>
            <a:picLocks noChangeAspect="1" noChangeArrowheads="1"/>
          </p:cNvPicPr>
          <p:nvPr/>
        </p:nvPicPr>
        <p:blipFill>
          <a:blip r:embed="rId2"/>
          <a:srcRect t="52119" r="3343"/>
          <a:stretch>
            <a:fillRect/>
          </a:stretch>
        </p:blipFill>
        <p:spPr bwMode="auto">
          <a:xfrm>
            <a:off x="272507" y="2743200"/>
            <a:ext cx="4299494" cy="1136468"/>
          </a:xfrm>
          <a:prstGeom prst="rect">
            <a:avLst/>
          </a:prstGeom>
          <a:noFill/>
        </p:spPr>
      </p:pic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587829" y="3827416"/>
            <a:ext cx="1086829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Where 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ρ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ν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the energy density of incident radiation.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12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is a constant which gives the 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robability of absorption or  absorption transition per unit time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 Also called as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Coefficient of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Absor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Normally, the atoms in the excited state will not stay there for a long period of time , rather it comes to ground state by emitting a photon of energy E=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hν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Such an emission takes place by one of the following two methods.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7017" y="235131"/>
            <a:ext cx="99930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Absorption of Radiation  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contd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……..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2.	Spontaneous emission:  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(Self Emission)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8628" y="1471135"/>
            <a:ext cx="61671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An atom in an upper level can decay 	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spontaneously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to the lower level and 	emit a photon of frequency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hν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if the 	transition between E2 and E1 is 	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radiative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Spontaneously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without any external 	triggering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This photon has a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random direction 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phase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	This 	emission is independent of 	incident radiation</a:t>
            </a:r>
            <a:r>
              <a:rPr lang="en-US" sz="2400" dirty="0" smtClean="0"/>
              <a:t>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&#10;   &#10;    Figure 2: Mechanism of the interaction between an atom and a photon (The photon has an energy hν equal to the difference between the two atomic energy levels).&#10;   &#10;  "/>
          <p:cNvPicPr>
            <a:picLocks noChangeAspect="1" noChangeArrowheads="1"/>
          </p:cNvPicPr>
          <p:nvPr/>
        </p:nvPicPr>
        <p:blipFill>
          <a:blip r:embed="rId2"/>
          <a:srcRect l="29581" t="1124" r="33245"/>
          <a:stretch>
            <a:fillRect/>
          </a:stretch>
        </p:blipFill>
        <p:spPr bwMode="auto">
          <a:xfrm>
            <a:off x="7937693" y="1565189"/>
            <a:ext cx="2902857" cy="2496457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1171"/>
            <a:ext cx="10972800" cy="9144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Syllabus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/>
              <a:t>Ms. Bhawna Kshirsagar , Assistant  Professor  (Physics Department)       					Medi-Caps University, Indore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8147" y="1287624"/>
            <a:ext cx="10024188" cy="3172409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Unit 1.	Lasers and Optical </a:t>
            </a:r>
            <a:r>
              <a:rPr lang="en-US" sz="3200" dirty="0" err="1" smtClean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Fibre</a:t>
            </a:r>
            <a:endParaRPr lang="en-US" sz="3200" dirty="0" smtClean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Unit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2.	Interference and Diffraction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aseline="0" dirty="0" smtClean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Unit</a:t>
            </a: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3.	Quantum Mechanics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Unit 4.	Mechanics and Crystal Physics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Unit 5.	Polarization, Acoustics and Superconductivity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574765" y="1606729"/>
            <a:ext cx="10620104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	If N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and N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is  the Population of (numbers of atoms)  in the ground state (E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) and excited 	state (E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) respectively, then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Rate of spontaneous emission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	Where A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21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is a constant which gives the probability of spontaneous emission 	transitions per unit time.</a:t>
            </a: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Also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called as 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Coefficient of Spontaneous Emission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5234" name="Picture 2" descr="http://img.brainkart.com/extra/cP6kT0P.jpg"/>
          <p:cNvPicPr>
            <a:picLocks noChangeAspect="1" noChangeArrowheads="1"/>
          </p:cNvPicPr>
          <p:nvPr/>
        </p:nvPicPr>
        <p:blipFill>
          <a:blip r:embed="rId2"/>
          <a:srcRect l="19298" t="45005" r="1279" b="320"/>
          <a:stretch>
            <a:fillRect/>
          </a:stretch>
        </p:blipFill>
        <p:spPr bwMode="auto">
          <a:xfrm>
            <a:off x="2628900" y="3067050"/>
            <a:ext cx="5105400" cy="742950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	Stimulated emission: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(Induced Emission)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2171" y="1464493"/>
            <a:ext cx="108421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Stimulated emission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the process by which an incoming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hlinkClick r:id="rId2" tooltip="Photon"/>
              </a:rPr>
              <a:t>photon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a specific frequency can interact with an excited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  <a:hlinkClick r:id="rId3" tooltip="Electron"/>
              </a:rPr>
              <a:t>electron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(or other excited molecular state), causing it to drop to a lower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hlinkClick r:id="rId4" tooltip="Energy"/>
              </a:rPr>
              <a:t>energy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level.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3970" name="Picture 2" descr="Stimulated Emission.svg"/>
          <p:cNvPicPr>
            <a:picLocks noChangeAspect="1" noChangeArrowheads="1"/>
          </p:cNvPicPr>
          <p:nvPr/>
        </p:nvPicPr>
        <p:blipFill>
          <a:blip r:embed="rId5">
            <a:lum bright="-10000" contrast="-15000"/>
          </a:blip>
          <a:srcRect r="52514" b="11122"/>
          <a:stretch>
            <a:fillRect/>
          </a:stretch>
        </p:blipFill>
        <p:spPr bwMode="auto">
          <a:xfrm>
            <a:off x="1113555" y="2839454"/>
            <a:ext cx="4391895" cy="2780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pic>
        <p:nvPicPr>
          <p:cNvPr id="7" name="Picture 2" descr="Stimulated Emission.svg"/>
          <p:cNvPicPr>
            <a:picLocks noChangeAspect="1" noChangeArrowheads="1"/>
          </p:cNvPicPr>
          <p:nvPr/>
        </p:nvPicPr>
        <p:blipFill>
          <a:blip r:embed="rId5">
            <a:lum bright="-10000" contrast="-15000"/>
          </a:blip>
          <a:srcRect l="69319" r="-7836" b="10417"/>
          <a:stretch>
            <a:fillRect/>
          </a:stretch>
        </p:blipFill>
        <p:spPr bwMode="auto">
          <a:xfrm>
            <a:off x="7315200" y="2798345"/>
            <a:ext cx="3562350" cy="28023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4025" y="587630"/>
            <a:ext cx="102170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3.	Stimulated emission  </a:t>
            </a:r>
            <a:r>
              <a:rPr lang="en-US" sz="32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Contd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……………..</a:t>
            </a: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3440" y="1363117"/>
            <a:ext cx="102630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atom in the excited state can also return to the ground state by external triggering or inducement of photon thereby emitting a photon of energy equal to the energy of the incident photon, known as stimulated emission. Thus results in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two photons of same energy, phase difference and of same directionality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Thus results in two photons of same energy, phase difference and of same directionality as shown.</a:t>
            </a: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17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7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62" name="Picture 2" descr="http://img.brainkart.com/extra/9aEYSR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2020" y="3169920"/>
            <a:ext cx="3867150" cy="2781300"/>
          </a:xfrm>
          <a:prstGeom prst="rect">
            <a:avLst/>
          </a:prstGeom>
          <a:noFill/>
        </p:spPr>
      </p:pic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Stimulated emission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Contd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……………..</a:t>
            </a:r>
            <a:endParaRPr lang="en-US" dirty="0"/>
          </a:p>
        </p:txBody>
      </p:sp>
      <p:pic>
        <p:nvPicPr>
          <p:cNvPr id="4" name="Picture 2" descr="&#10;   &#10;    Figure 2: Mechanism of the interaction between an atom and a photon (The photon has an energy hν equal to the difference between the two atomic energy levels).&#10;   &#10;  "/>
          <p:cNvPicPr>
            <a:picLocks noChangeAspect="1" noChangeArrowheads="1"/>
          </p:cNvPicPr>
          <p:nvPr/>
        </p:nvPicPr>
        <p:blipFill>
          <a:blip r:embed="rId2"/>
          <a:srcRect l="64538" b="1345"/>
          <a:stretch>
            <a:fillRect/>
          </a:stretch>
        </p:blipFill>
        <p:spPr bwMode="auto">
          <a:xfrm>
            <a:off x="7215970" y="3394499"/>
            <a:ext cx="3904875" cy="2562164"/>
          </a:xfrm>
          <a:prstGeom prst="rect">
            <a:avLst/>
          </a:prstGeom>
          <a:noFill/>
        </p:spPr>
      </p:pic>
      <p:sp>
        <p:nvSpPr>
          <p:cNvPr id="96257" name="Rectangle 1"/>
          <p:cNvSpPr>
            <a:spLocks noChangeArrowheads="1"/>
          </p:cNvSpPr>
          <p:nvPr/>
        </p:nvSpPr>
        <p:spPr bwMode="auto">
          <a:xfrm>
            <a:off x="457200" y="1306286"/>
            <a:ext cx="11142617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Therefore, the rate of stimulated emission is given by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Where B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21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is a constant which gives the probability of stimulated emission transitions per unit time.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called as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Coefficient of Stimulated Emission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6258" name="Picture 2" descr="http://img.brainkart.com/extra/bnFcEv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274" y="1852750"/>
            <a:ext cx="4171950" cy="1023800"/>
          </a:xfrm>
          <a:prstGeom prst="rect">
            <a:avLst/>
          </a:prstGeom>
          <a:noFill/>
        </p:spPr>
      </p:pic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 between spontaneous and Stimulated emission</a:t>
            </a:r>
            <a:endParaRPr lang="en-US" dirty="0"/>
          </a:p>
        </p:txBody>
      </p:sp>
      <p:pic>
        <p:nvPicPr>
          <p:cNvPr id="44034" name="Picture 2" descr="http://img.brainkart.com/extra/bsnG7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4295" y="1543050"/>
            <a:ext cx="8733155" cy="4533900"/>
          </a:xfrm>
          <a:prstGeom prst="rect">
            <a:avLst/>
          </a:prstGeom>
          <a:noFill/>
        </p:spPr>
      </p:pic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86" y="1645920"/>
            <a:ext cx="10972800" cy="1848394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Give examples of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Spontaneous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Stimulated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emission??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11" y="1639388"/>
            <a:ext cx="10972800" cy="914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Spontaneous Emission : Ordinary Light Sources like Sodium Lamp, Mercury Lamp, Sun, Moon, Fire  etc……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2182" y="3633651"/>
            <a:ext cx="10972800" cy="914400"/>
          </a:xfrm>
          <a:prstGeom prst="rect">
            <a:avLst/>
          </a:prstGeom>
        </p:spPr>
        <p:txBody>
          <a:bodyPr vert="horz" anchor="b" anchorCtr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Stimulated Emission :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LASER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7042" name="AutoShape 2" descr="High Pressure Sodium Lamp Hps Orange Light Stock Photo - Download Image Now  - i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4" name="AutoShape 4" descr="High Pressure Sodium Lamp Hps Orange Light Stock Photo - Download Image Now  - i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6" name="AutoShape 6" descr="High Pressure Sodium Lamp Hps Orange Light Stock Photo - Download Image Now  - i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8" name="AutoShape 8" descr="High Pressure Sodium Lamp Hps Orange Light Stock Photo - Download Image Now  - i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0" name="AutoShape 10" descr="High Pressure Sodium Lamp Hps Orange Light Stock Photo - Download Image Now  - i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2" name="AutoShape 12" descr="High Pressure Sodium Lamp Hps Orange Light Stock Photo - Download Image Now  - i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18" name="AutoShape 2" descr="https://media.istockphoto.com/photos/high-pressure-sodium-lamp-hps-orange-light-picture-id10465447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0" name="AutoShape 4" descr="https://media.istockphoto.com/photos/high-pressure-sodium-lamp-hps-orange-light-picture-id10465447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1" name="Picture 5" descr="C:\Users\Ashish Kshirsagar\Desktop\high-pressure-sodium-lamp-hps-orange-light-picture-id10465447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3110" y="2394359"/>
            <a:ext cx="3121025" cy="2060075"/>
          </a:xfrm>
          <a:prstGeom prst="rect">
            <a:avLst/>
          </a:prstGeom>
          <a:noFill/>
        </p:spPr>
      </p:pic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Einstein’s A and B co-efficient </a:t>
            </a:r>
            <a:endParaRPr lang="en-US" dirty="0"/>
          </a:p>
        </p:txBody>
      </p:sp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522515" y="1476103"/>
            <a:ext cx="1067235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under thermal equilibrium, the population of energy levels obeys the Boltzmann distribution law  (N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&gt;N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)</a:t>
            </a:r>
            <a:endParaRPr kumimoji="0" lang="en-US" sz="2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Under thermal equilibrium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			The rate of absorption = The rate of emission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/>
          <a:srcRect t="37020" r="49697"/>
          <a:stretch>
            <a:fillRect/>
          </a:stretch>
        </p:blipFill>
        <p:spPr bwMode="auto">
          <a:xfrm>
            <a:off x="1764711" y="3683726"/>
            <a:ext cx="2898729" cy="229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5772150" y="3600451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and N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 the Population of (numbers of atoms)  in the ground state (E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and excited 	state (E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respectively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671885" y="54160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 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14735" y="4520684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 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) 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613954" y="1280160"/>
            <a:ext cx="109466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rate of absorption = the rate of emission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8306" name="Picture 2" descr="http://img.brainkart.com/extra/T1Mevwp.jpg"/>
          <p:cNvPicPr>
            <a:picLocks noChangeAspect="1" noChangeArrowheads="1"/>
          </p:cNvPicPr>
          <p:nvPr/>
        </p:nvPicPr>
        <p:blipFill>
          <a:blip r:embed="rId2"/>
          <a:srcRect r="444" b="88132"/>
          <a:stretch>
            <a:fillRect/>
          </a:stretch>
        </p:blipFill>
        <p:spPr bwMode="auto">
          <a:xfrm>
            <a:off x="1005841" y="1928949"/>
            <a:ext cx="5852159" cy="4904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666411" y="1917115"/>
            <a:ext cx="44631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Where </a:t>
            </a:r>
          </a:p>
          <a:p>
            <a:pPr lvl="0" algn="just" defTabSz="914400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is the Boltzmann Constant, </a:t>
            </a:r>
          </a:p>
          <a:p>
            <a:pPr lvl="0"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lvl="0"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 is the absolute temperature </a:t>
            </a:r>
          </a:p>
          <a:p>
            <a:pPr lvl="0"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lvl="0"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is the number of atoms at absolute zero.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pic>
        <p:nvPicPr>
          <p:cNvPr id="8" name="Picture 2" descr="http://img.brainkart.com/extra/T1Mevwp.jpg"/>
          <p:cNvPicPr>
            <a:picLocks noChangeAspect="1" noChangeArrowheads="1"/>
          </p:cNvPicPr>
          <p:nvPr/>
        </p:nvPicPr>
        <p:blipFill>
          <a:blip r:embed="rId2"/>
          <a:srcRect t="22471" r="444"/>
          <a:stretch>
            <a:fillRect/>
          </a:stretch>
        </p:blipFill>
        <p:spPr bwMode="auto">
          <a:xfrm>
            <a:off x="758191" y="2533650"/>
            <a:ext cx="5852159" cy="32036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329" name="Rectangle 1"/>
          <p:cNvSpPr>
            <a:spLocks noChangeArrowheads="1"/>
          </p:cNvSpPr>
          <p:nvPr/>
        </p:nvSpPr>
        <p:spPr bwMode="auto">
          <a:xfrm>
            <a:off x="600892" y="1084217"/>
            <a:ext cx="109336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At equilibrium,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</a:p>
        </p:txBody>
      </p:sp>
      <p:pic>
        <p:nvPicPr>
          <p:cNvPr id="99330" name="Picture 2" descr="http://img.brainkart.com/extra/3EroQ9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2380" y="1352550"/>
            <a:ext cx="7534275" cy="5015458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Scheme</a:t>
            </a:r>
            <a:r>
              <a:rPr lang="en-US" dirty="0" smtClean="0"/>
              <a:t> </a:t>
            </a:r>
            <a:r>
              <a:rPr lang="en-US" sz="3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3-1-2</a:t>
            </a:r>
            <a:br>
              <a:rPr lang="en-US" sz="3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4204" y="1393372"/>
            <a:ext cx="6099109" cy="2290354"/>
          </a:xfrm>
          <a:prstGeom prst="rect">
            <a:avLst/>
          </a:prstGeom>
        </p:spPr>
        <p:txBody>
          <a:bodyPr vert="horz" anchor="b" anchorCtr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3- Lectures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1- Tutorial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2- Laboratory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>
              <a:solidFill>
                <a:srgbClr val="002060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Total Credit: 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822874" y="6361614"/>
            <a:ext cx="9799092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Ms. Bhawna Kshirsagar , Assistant  Professor  (Physics Department)       			Medi-Caps University, Indore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4434" y="1368475"/>
            <a:ext cx="10877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According to Planck’s Law of  Black Body Radiation</a:t>
            </a:r>
          </a:p>
        </p:txBody>
      </p:sp>
      <p:sp>
        <p:nvSpPr>
          <p:cNvPr id="100353" name="Rectangle 1"/>
          <p:cNvSpPr>
            <a:spLocks noChangeArrowheads="1"/>
          </p:cNvSpPr>
          <p:nvPr/>
        </p:nvSpPr>
        <p:spPr bwMode="auto">
          <a:xfrm>
            <a:off x="613954" y="5277394"/>
            <a:ext cx="109205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Above relation represents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the probability of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	spontaneous and stimulated emission.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So it is difficult to achieve laser action in higher frequency ranges like X-rays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0354" name="Picture 2" descr="http://img.brainkart.com/extra/DHQ35dM.jpg"/>
          <p:cNvPicPr>
            <a:picLocks noChangeAspect="1" noChangeArrowheads="1"/>
          </p:cNvPicPr>
          <p:nvPr/>
        </p:nvPicPr>
        <p:blipFill>
          <a:blip r:embed="rId2"/>
          <a:srcRect l="18407" t="1716" r="38156" b="66015"/>
          <a:stretch>
            <a:fillRect/>
          </a:stretch>
        </p:blipFill>
        <p:spPr bwMode="auto">
          <a:xfrm>
            <a:off x="2338252" y="1881052"/>
            <a:ext cx="3239589" cy="783771"/>
          </a:xfrm>
          <a:prstGeom prst="rect">
            <a:avLst/>
          </a:prstGeom>
          <a:noFill/>
        </p:spPr>
      </p:pic>
      <p:pic>
        <p:nvPicPr>
          <p:cNvPr id="100356" name="Picture 4" descr="http://img.brainkart.com/extra/DHQ35dM.jpg"/>
          <p:cNvPicPr>
            <a:picLocks noChangeAspect="1" noChangeArrowheads="1"/>
          </p:cNvPicPr>
          <p:nvPr/>
        </p:nvPicPr>
        <p:blipFill>
          <a:blip r:embed="rId2"/>
          <a:srcRect l="16" t="2254" r="498" b="14385"/>
          <a:stretch>
            <a:fillRect/>
          </a:stretch>
        </p:blipFill>
        <p:spPr bwMode="auto">
          <a:xfrm>
            <a:off x="1463040" y="1828800"/>
            <a:ext cx="7419703" cy="2495006"/>
          </a:xfrm>
          <a:prstGeom prst="rect">
            <a:avLst/>
          </a:prstGeom>
          <a:noFill/>
        </p:spPr>
      </p:pic>
      <p:pic>
        <p:nvPicPr>
          <p:cNvPr id="9" name="Picture 4" descr="http://img.brainkart.com/extra/DHQ35dM.jpg"/>
          <p:cNvPicPr>
            <a:picLocks noChangeAspect="1" noChangeArrowheads="1"/>
          </p:cNvPicPr>
          <p:nvPr/>
        </p:nvPicPr>
        <p:blipFill>
          <a:blip r:embed="rId2"/>
          <a:srcRect l="28098" t="50299" r="48957" b="14385"/>
          <a:stretch>
            <a:fillRect/>
          </a:stretch>
        </p:blipFill>
        <p:spPr bwMode="auto">
          <a:xfrm>
            <a:off x="2233749" y="4336868"/>
            <a:ext cx="1711234" cy="992777"/>
          </a:xfrm>
          <a:prstGeom prst="rect">
            <a:avLst/>
          </a:prstGeom>
          <a:noFill/>
        </p:spPr>
      </p:pic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for Large Stimulated Emission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4434" y="1368475"/>
            <a:ext cx="10877006" cy="641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buAutoNum type="arabicPeriod"/>
              <a:defRPr/>
            </a:pPr>
            <a:r>
              <a:rPr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Energy density should be large</a:t>
            </a: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</a:t>
            </a: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altLang="zh-TW" sz="24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buAutoNum type="arabicPeriod" startAt="2"/>
              <a:defRPr/>
            </a:pPr>
            <a:r>
              <a:rPr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N</a:t>
            </a:r>
            <a:r>
              <a:rPr lang="en-US" altLang="zh-TW" sz="24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2 </a:t>
            </a:r>
            <a:r>
              <a:rPr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&gt; N</a:t>
            </a:r>
            <a:r>
              <a:rPr lang="en-US" altLang="zh-TW" sz="24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1 </a:t>
            </a: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buAutoNum type="arabicPeriod" startAt="2"/>
              <a:defRPr/>
            </a:pPr>
            <a:endParaRPr lang="en-US" altLang="zh-TW" sz="2400" baseline="-25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buAutoNum type="arabicPeriod" startAt="2"/>
              <a:defRPr/>
            </a:pPr>
            <a:endParaRPr lang="en-US" altLang="zh-TW" sz="2400" baseline="-25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buAutoNum type="arabicPeriod" startAt="2"/>
              <a:defRPr/>
            </a:pPr>
            <a:endParaRPr lang="en-US" altLang="zh-TW" sz="2400" baseline="-25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buAutoNum type="arabicPeriod" startAt="2"/>
              <a:defRPr/>
            </a:pPr>
            <a:endParaRPr lang="en-US" altLang="zh-TW" sz="2400" baseline="-25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buAutoNum type="arabicPeriod" startAt="2"/>
              <a:defRPr/>
            </a:pPr>
            <a:r>
              <a:rPr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        should be low</a:t>
            </a:r>
            <a:endParaRPr lang="en-US" altLang="zh-TW" sz="2400" baseline="-25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altLang="zh-TW" sz="2400" baseline="-25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buAutoNum type="arabicPeriod" startAt="2"/>
              <a:defRPr/>
            </a:pPr>
            <a:endParaRPr lang="en-US" altLang="zh-TW" sz="2400" baseline="-25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buAutoNum type="arabicPeriod" startAt="2"/>
              <a:defRPr/>
            </a:pPr>
            <a:endParaRPr lang="en-US" altLang="zh-TW" sz="24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altLang="zh-TW" sz="24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	</a:t>
            </a:r>
            <a:endParaRPr lang="en-US" altLang="zh-TW" sz="2400" baseline="-250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altLang="zh-TW" sz="24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buAutoNum type="arabicPeriod"/>
              <a:defRPr/>
            </a:pPr>
            <a:endParaRPr lang="en-US" altLang="zh-TW" sz="24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457200" lvl="0" indent="-457200" defTabSz="914400">
              <a:spcBef>
                <a:spcPts val="600"/>
              </a:spcBef>
              <a:buClr>
                <a:schemeClr val="accent1"/>
              </a:buClr>
              <a:buSzPct val="76000"/>
              <a:buAutoNum type="arabicPeriod"/>
              <a:defRPr/>
            </a:pPr>
            <a:endParaRPr lang="en-US" altLang="zh-TW" sz="2400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pic>
        <p:nvPicPr>
          <p:cNvPr id="5" name="Picture 4" descr="http://img.brainkart.com/extra/DHQ35dM.jpg"/>
          <p:cNvPicPr>
            <a:picLocks noChangeAspect="1" noChangeArrowheads="1"/>
          </p:cNvPicPr>
          <p:nvPr/>
        </p:nvPicPr>
        <p:blipFill>
          <a:blip r:embed="rId2"/>
          <a:srcRect l="28098" t="50764" r="65246" b="14385"/>
          <a:stretch>
            <a:fillRect/>
          </a:stretch>
        </p:blipFill>
        <p:spPr bwMode="auto">
          <a:xfrm>
            <a:off x="1176579" y="4411143"/>
            <a:ext cx="496388" cy="561704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6897" y="1308295"/>
            <a:ext cx="4994031" cy="4656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23455" y="215611"/>
            <a:ext cx="8229600" cy="85725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Population Inversion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57199" y="1571625"/>
            <a:ext cx="10216055" cy="455453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state in which more atoms or molecules are in a higher excited state . </a:t>
            </a:r>
            <a:r>
              <a:rPr lang="en-US" altLang="zh-TW" sz="28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N</a:t>
            </a:r>
            <a:r>
              <a:rPr lang="en-US" altLang="zh-TW" sz="28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2</a:t>
            </a:r>
            <a:r>
              <a:rPr lang="en-US" altLang="zh-TW" sz="28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&gt;N</a:t>
            </a:r>
            <a:r>
              <a:rPr lang="en-US" altLang="zh-TW" sz="2800" baseline="-25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1</a:t>
            </a:r>
            <a:endParaRPr kumimoji="0" lang="en-US" altLang="zh-TW" sz="2800" b="0" i="0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206929" y="5580091"/>
            <a:ext cx="8229600" cy="85725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Population Inversion between E</a:t>
            </a:r>
            <a:r>
              <a:rPr kumimoji="0" lang="en-US" altLang="zh-TW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1</a:t>
            </a: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and E</a:t>
            </a:r>
            <a:r>
              <a:rPr kumimoji="0" lang="en-US" altLang="zh-TW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2</a:t>
            </a:r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888" y="2774768"/>
            <a:ext cx="57626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937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Prof. (Dr.) Sunil K. Somani and Prof. (Dr.) Shilpa Tripathi</a:t>
            </a:r>
            <a:r>
              <a:rPr lang="en-US" smtClean="0"/>
              <a:t>,                                                        Medi-Caps University, Indore</a:t>
            </a:r>
            <a:endParaRPr lang="en-US" dirty="0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641445" y="6356350"/>
            <a:ext cx="9799092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(Dr.) Sunil K. Somani and Prof. (Dr.) Shilpa Tripathi</a:t>
            </a: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           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0172" y="1828799"/>
            <a:ext cx="5109028" cy="1538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011885" y="2017486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03714" y="20102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43314" y="23658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473200" y="2735943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48114" y="26706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40628" y="5711372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52914" y="29754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72856" y="2852058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13943" y="2032000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21086" y="2126344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99657" y="5660572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40972" y="2286001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02857" y="2641600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60285" y="3142343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960914" y="2148115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069771" y="30262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09371" y="23658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214914" y="2474687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673600" y="26706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61542" y="3113314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657600" y="2206171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754914" y="2605315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51943" y="3171372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99314" y="3004457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45542" y="5696857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267199" y="2351315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690914" y="2213429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09257" y="2075543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981200" y="3084286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7943" y="2975429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004627" y="2793999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802743" y="2612572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29200" y="2155372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75771" y="1973943"/>
            <a:ext cx="769258" cy="14514"/>
          </a:xfrm>
          <a:prstGeom prst="straightConnector1">
            <a:avLst/>
          </a:prstGeom>
          <a:ln>
            <a:solidFill>
              <a:srgbClr val="3EAE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83027" y="2460171"/>
            <a:ext cx="769258" cy="14514"/>
          </a:xfrm>
          <a:prstGeom prst="straightConnector1">
            <a:avLst/>
          </a:prstGeom>
          <a:ln>
            <a:solidFill>
              <a:srgbClr val="3EAE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5771" y="2960914"/>
            <a:ext cx="769258" cy="14514"/>
          </a:xfrm>
          <a:prstGeom prst="straightConnector1">
            <a:avLst/>
          </a:prstGeom>
          <a:ln>
            <a:solidFill>
              <a:srgbClr val="3EAE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ubtitle 2"/>
          <p:cNvSpPr txBox="1">
            <a:spLocks/>
          </p:cNvSpPr>
          <p:nvPr/>
        </p:nvSpPr>
        <p:spPr>
          <a:xfrm>
            <a:off x="8403770" y="4994030"/>
            <a:ext cx="3788229" cy="96861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28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lang="en-US" sz="2800" b="1" i="1" baseline="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en-US" sz="2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7489370" y="1800887"/>
            <a:ext cx="3599543" cy="96861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r>
              <a:rPr kumimoji="0" lang="en-US" sz="2800" b="1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sz="2800" b="1" i="1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28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lang="en-US" sz="2800" b="1" i="1" baseline="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en-US" sz="2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538514" y="20610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490928" y="1894505"/>
            <a:ext cx="20463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Lower energy state  (N1)</a:t>
            </a:r>
          </a:p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Higher energy state (N2).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336800" y="4659085"/>
            <a:ext cx="2307771" cy="14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300514" y="5812971"/>
            <a:ext cx="2307771" cy="14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4180114" y="5689600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621314" y="5696857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018971" y="568959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812971" y="3214914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394856" y="5675086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853544" y="4492172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236686" y="4513943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590800" y="4506684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797042" y="4499820"/>
            <a:ext cx="2046394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lvl="0" indent="-27305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E2</a:t>
            </a:r>
          </a:p>
          <a:p>
            <a:pPr marL="273050" lvl="1" indent="-27305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73050" lvl="1" indent="-27305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lvl="1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TW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Population Inversion  </a:t>
            </a:r>
            <a:r>
              <a:rPr lang="en-US" altLang="zh-TW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Contd</a:t>
            </a:r>
            <a:r>
              <a:rPr lang="en-US" altLang="zh-TW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…………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85813" y="1500188"/>
            <a:ext cx="10076628" cy="41386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Population of higher energy state is more than lower energy state.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N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&gt; N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Also called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“Negative Temperature State”.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lang="en-US" sz="2400" baseline="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pic>
        <p:nvPicPr>
          <p:cNvPr id="6" name="Picture 2" descr="Methods of Achieving Population Inversion"/>
          <p:cNvPicPr>
            <a:picLocks noChangeAspect="1" noChangeArrowheads="1"/>
          </p:cNvPicPr>
          <p:nvPr/>
        </p:nvPicPr>
        <p:blipFill>
          <a:blip r:embed="rId2"/>
          <a:srcRect t="45486" r="57497" b="18800"/>
          <a:stretch>
            <a:fillRect/>
          </a:stretch>
        </p:blipFill>
        <p:spPr bwMode="auto">
          <a:xfrm>
            <a:off x="860425" y="3352800"/>
            <a:ext cx="4406953" cy="2152650"/>
          </a:xfrm>
          <a:prstGeom prst="rect">
            <a:avLst/>
          </a:prstGeom>
          <a:noFill/>
        </p:spPr>
      </p:pic>
      <p:pic>
        <p:nvPicPr>
          <p:cNvPr id="7" name="Picture 4" descr="Methods of Achieving Population Inversion"/>
          <p:cNvPicPr>
            <a:picLocks noChangeAspect="1" noChangeArrowheads="1"/>
          </p:cNvPicPr>
          <p:nvPr/>
        </p:nvPicPr>
        <p:blipFill>
          <a:blip r:embed="rId2"/>
          <a:srcRect l="76245" t="43874" b="20860"/>
          <a:stretch>
            <a:fillRect/>
          </a:stretch>
        </p:blipFill>
        <p:spPr bwMode="auto">
          <a:xfrm>
            <a:off x="7467600" y="3181350"/>
            <a:ext cx="2825568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zh-TW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Population Inversion </a:t>
            </a:r>
            <a:r>
              <a:rPr lang="en-US" altLang="zh-TW" dirty="0" err="1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Contd</a:t>
            </a:r>
            <a:r>
              <a:rPr lang="en-US" altLang="zh-TW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…………..</a:t>
            </a:r>
            <a:br>
              <a:rPr lang="en-US" altLang="zh-TW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9090" name="Picture 2" descr="Population Inversion and metastable state -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149" y="1541417"/>
            <a:ext cx="10097588" cy="4336869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937353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Meta Stable State and Active medium</a:t>
            </a:r>
            <a:endParaRPr lang="en-US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85813" y="1500188"/>
            <a:ext cx="10076628" cy="187166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MSS is an excited state of an atom with a longer   lifetime than the other excited states.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The  life time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meta stable state is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10</a:t>
            </a:r>
            <a:r>
              <a:rPr kumimoji="0" lang="en-US" sz="2400" b="1" i="0" u="none" strike="noStrike" kern="120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-6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to10</a:t>
            </a:r>
            <a:r>
              <a:rPr kumimoji="0" lang="en-US" sz="2400" b="1" i="0" u="none" strike="noStrike" kern="120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-3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sec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Achieved by adding impurities to pure material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lang="en-US" sz="2400" baseline="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</a:t>
            </a:r>
          </a:p>
        </p:txBody>
      </p:sp>
      <p:pic>
        <p:nvPicPr>
          <p:cNvPr id="5" name="Picture 4" descr="Methods of Achieving Population Inversion"/>
          <p:cNvPicPr>
            <a:picLocks noChangeAspect="1" noChangeArrowheads="1"/>
          </p:cNvPicPr>
          <p:nvPr/>
        </p:nvPicPr>
        <p:blipFill>
          <a:blip r:embed="rId3"/>
          <a:srcRect l="76245" t="43874" b="20860"/>
          <a:stretch>
            <a:fillRect/>
          </a:stretch>
        </p:blipFill>
        <p:spPr bwMode="auto">
          <a:xfrm>
            <a:off x="7905750" y="2000250"/>
            <a:ext cx="3606618" cy="2190750"/>
          </a:xfrm>
          <a:prstGeom prst="rect">
            <a:avLst/>
          </a:prstGeom>
          <a:noFill/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4994030"/>
            <a:ext cx="12192000" cy="96861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No MSS       No</a:t>
            </a:r>
            <a:r>
              <a:rPr kumimoji="0" lang="en-US" sz="2800" b="1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Population Inversion       No Stimulated Emission      No Laser    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sz="2800" b="1" i="1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28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lang="en-US" sz="2800" b="1" i="1" baseline="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en-US" sz="2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93131" y="5253697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206408" y="5239630"/>
            <a:ext cx="419100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765789" y="52578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937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Prof. (Dr.) Sunil K. Somani and Prof. (Dr.) Shilpa Tripathi</a:t>
            </a:r>
            <a:r>
              <a:rPr lang="en-US" smtClean="0"/>
              <a:t>,                                                        Medi-Caps University, Indore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90172" y="1828799"/>
            <a:ext cx="5109028" cy="1538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011885" y="2017486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03714" y="20102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43314" y="23658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73200" y="2735943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48114" y="26706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40628" y="5711372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52914" y="29754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72856" y="2852058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13943" y="2032000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21086" y="2126344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99657" y="5660572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40972" y="2286001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902857" y="2641600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60285" y="3142343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960914" y="2148115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69771" y="30262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409371" y="23658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214914" y="2474687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73600" y="26706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361542" y="3113314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57600" y="2206171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754914" y="2605315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51943" y="3171372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399314" y="3004457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45542" y="5696857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267199" y="2351315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690914" y="2213429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309257" y="2075543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81200" y="3084286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497943" y="2975429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004627" y="2793999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802743" y="2612572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029200" y="2155372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275771" y="1973943"/>
            <a:ext cx="769258" cy="14514"/>
          </a:xfrm>
          <a:prstGeom prst="straightConnector1">
            <a:avLst/>
          </a:prstGeom>
          <a:ln>
            <a:solidFill>
              <a:srgbClr val="3EAE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283027" y="2460171"/>
            <a:ext cx="769258" cy="14514"/>
          </a:xfrm>
          <a:prstGeom prst="straightConnector1">
            <a:avLst/>
          </a:prstGeom>
          <a:ln>
            <a:solidFill>
              <a:srgbClr val="3EAE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75771" y="2960914"/>
            <a:ext cx="769258" cy="14514"/>
          </a:xfrm>
          <a:prstGeom prst="straightConnector1">
            <a:avLst/>
          </a:prstGeom>
          <a:ln>
            <a:solidFill>
              <a:srgbClr val="3EAE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title 2"/>
          <p:cNvSpPr txBox="1">
            <a:spLocks/>
          </p:cNvSpPr>
          <p:nvPr/>
        </p:nvSpPr>
        <p:spPr>
          <a:xfrm>
            <a:off x="8403770" y="4994030"/>
            <a:ext cx="3788229" cy="96861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28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lang="en-US" sz="2800" b="1" i="1" baseline="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en-US" sz="2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7489370" y="1800887"/>
            <a:ext cx="3599543" cy="96861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r>
              <a:rPr kumimoji="0" lang="en-US" sz="2800" b="1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sz="2800" b="1" i="1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28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lang="en-US" sz="2800" b="1" i="1" baseline="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en-US" sz="2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538514" y="206102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490928" y="1894505"/>
            <a:ext cx="20463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Lower energy state</a:t>
            </a:r>
          </a:p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Higher energy state.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2336800" y="4659085"/>
            <a:ext cx="2307771" cy="14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300514" y="5812971"/>
            <a:ext cx="2307771" cy="14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4180114" y="5689600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621314" y="5696857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018971" y="5689599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12971" y="3214914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394856" y="5675086"/>
            <a:ext cx="232229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853544" y="4492172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236686" y="4513943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590800" y="4506684"/>
            <a:ext cx="232229" cy="101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797042" y="4499820"/>
            <a:ext cx="2046394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lvl="0" indent="-27305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E2</a:t>
            </a:r>
          </a:p>
          <a:p>
            <a:pPr marL="273050" lvl="1" indent="-27305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73050" lvl="1" indent="-273050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lvl="1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 Stable State </a:t>
            </a:r>
            <a:r>
              <a:rPr lang="en-US" dirty="0" err="1" smtClean="0"/>
              <a:t>contd</a:t>
            </a:r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23851" y="1305342"/>
            <a:ext cx="897418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atom can be excited to a higher level by supplying energy to it. Normally, excited atoms have short life times and release their energy in a matter of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nano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seconds (10-9) through spontaneous emission. It means atoms do not stay long to be stimulated. As a result, they undergo spontaneous emission and rapidly return to the ground level; thereby population inversion could not be established. In order to do so, the excited atoms are required to 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‘wait’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at the upper energy level till a large number of atoms accumulate at that level. In other words, it is necessary that excited state have a longer lifetime. A 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Meta stable state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 is such a state.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Metastable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can be readily obtained in a crystal system containing impurity atoms. These levels lie in the forbidden gap of the host crystal. There could be no population inversion and hence no laser action, if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metastable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states don’t exist.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Active medium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Prof. (Dr.) Sunil K. Somani and Prof. (Dr.) Shilpa Tripathi</a:t>
            </a:r>
            <a:r>
              <a:rPr lang="en-US" smtClean="0"/>
              <a:t>,                                                        Medi-Caps University, Indore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9995" y="1562100"/>
            <a:ext cx="1029755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 algn="just" defTabSz="914400">
              <a:spcBef>
                <a:spcPts val="600"/>
              </a:spcBef>
              <a:buClr>
                <a:schemeClr val="accent1"/>
              </a:buClr>
              <a:buSzPct val="76000"/>
              <a:buFont typeface="Wingdings" pitchFamily="2" charset="2"/>
              <a:buChar char="§"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Active medium constitutes two types of atoms called host and active centre.</a:t>
            </a:r>
          </a:p>
          <a:p>
            <a:pPr marL="274320" lvl="0" indent="-274320" algn="just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24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0" indent="-274320" algn="just" defTabSz="914400">
              <a:spcBef>
                <a:spcPts val="600"/>
              </a:spcBef>
              <a:buClr>
                <a:schemeClr val="accent1"/>
              </a:buClr>
              <a:buSzPct val="76000"/>
              <a:buFont typeface="Wingdings" pitchFamily="2" charset="2"/>
              <a:buChar char="§"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Active centre:  Directly participated in lasing.</a:t>
            </a:r>
          </a:p>
          <a:p>
            <a:pPr marL="274320" lvl="0" indent="-274320" algn="just" defTabSz="9144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0" indent="-274320" algn="just" defTabSz="914400">
              <a:spcBef>
                <a:spcPts val="600"/>
              </a:spcBef>
              <a:buClr>
                <a:schemeClr val="accent1"/>
              </a:buClr>
              <a:buSzPct val="76000"/>
              <a:buFont typeface="Wingdings" pitchFamily="2" charset="2"/>
              <a:buChar char="§"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Host : Supports active centre.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EN3BS05		Engineering Physics 	3-1-2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53143" y="1259115"/>
            <a:ext cx="10215282" cy="52133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I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Text Books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Text Book of Optics by S. </a:t>
            </a:r>
            <a:r>
              <a:rPr kumimoji="0" lang="en-I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Chand</a:t>
            </a: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Publication</a:t>
            </a:r>
            <a:endParaRPr kumimoji="0" lang="en-IN" sz="24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Gour</a:t>
            </a:r>
            <a:r>
              <a:rPr kumimoji="0" lang="en-IN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Gupta , Engineering Physics, </a:t>
            </a:r>
            <a:r>
              <a:rPr kumimoji="0" lang="en-IN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Dhanpat</a:t>
            </a:r>
            <a:r>
              <a:rPr kumimoji="0" lang="en-IN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IN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Rai</a:t>
            </a:r>
            <a:r>
              <a:rPr kumimoji="0" lang="en-IN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Publication</a:t>
            </a:r>
            <a:endParaRPr kumimoji="0" lang="en-IN" sz="24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S.</a:t>
            </a:r>
            <a:r>
              <a:rPr kumimoji="0" lang="en-IN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L. Gupta, Engineering Physics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n-IN" sz="24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Book of Engineering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Physics by M.N.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Avadhanulu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P.G. Kshirsagar (Acoustics, Superconductivity)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I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Reference Books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Dr. M. N. </a:t>
            </a:r>
            <a:r>
              <a:rPr kumimoji="0" lang="en-I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Avadhanulu</a:t>
            </a: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Dr.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R. S.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Hemne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 Introduction to Laser- Theory and Applications. S.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Chand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Publications </a:t>
            </a:r>
            <a:endParaRPr kumimoji="0" lang="en-IN" sz="24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Web Resources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AutoNum type="arabicPeriod"/>
              <a:tabLst/>
              <a:defRPr/>
            </a:pPr>
            <a:r>
              <a:rPr kumimoji="0" lang="en-US" sz="24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2"/>
              </a:rPr>
              <a:t>http://phet.colarado.edu/en/simulations</a:t>
            </a:r>
            <a:r>
              <a:rPr kumimoji="0" lang="en-US" sz="24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AutoNum type="arabicPeriod"/>
              <a:tabLst/>
              <a:defRPr/>
            </a:pPr>
            <a:r>
              <a:rPr kumimoji="0" lang="en-US" sz="24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http://nptel.ac.in/courses/122103011/39.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793845" y="6363610"/>
            <a:ext cx="9799092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Ms. Bhawna Kshirsagar , Assistant  Professor  (Physics Department)       					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PUMPING </a:t>
            </a: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endParaRPr lang="en-US" dirty="0"/>
          </a:p>
        </p:txBody>
      </p:sp>
      <p:sp>
        <p:nvSpPr>
          <p:cNvPr id="99329" name="Rectangle 1"/>
          <p:cNvSpPr>
            <a:spLocks noChangeArrowheads="1"/>
          </p:cNvSpPr>
          <p:nvPr/>
        </p:nvSpPr>
        <p:spPr bwMode="auto">
          <a:xfrm>
            <a:off x="862147" y="1240971"/>
            <a:ext cx="10802983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6600FF"/>
                </a:solidFill>
                <a:effectLst/>
                <a:latin typeface="Times New Roman" pitchFamily="18" charset="0"/>
                <a:cs typeface="Times New Roman" pitchFamily="18" charset="0"/>
              </a:rPr>
              <a:t>process to achieve the population inversion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in the medium is called Pumping.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Methods of pumping action: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methods commonly used for pumping action are: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1.     Optical pumping (Excitation by Photons)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2.     Electrical discharge method(Excitation by electrons)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3.     Direct conversion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4.     In elastic atom – atom collision between atoms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 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Pumping Schemes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Two Level pumping</a:t>
            </a:r>
          </a:p>
          <a:p>
            <a:pPr algn="l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l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*Not suitable for attaining Population Inversion</a:t>
            </a:r>
          </a:p>
          <a:p>
            <a:pPr algn="l"/>
            <a:endParaRPr lang="en-US" sz="2800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</p:txBody>
      </p:sp>
      <p:pic>
        <p:nvPicPr>
          <p:cNvPr id="6" name="Picture 4" descr="C:\Users\Exam\Desktop\inde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8" y="2532992"/>
            <a:ext cx="3832936" cy="247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55272" y="263236"/>
            <a:ext cx="7426036" cy="5796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Footer Placeholder 5"/>
          <p:cNvSpPr txBox="1">
            <a:spLocks/>
          </p:cNvSpPr>
          <p:nvPr/>
        </p:nvSpPr>
        <p:spPr>
          <a:xfrm>
            <a:off x="484909" y="6384062"/>
            <a:ext cx="9725891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 Bhawna Kshirsagar 				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Amplification takes place in Laser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 t="28819" r="2910"/>
          <a:stretch>
            <a:fillRect/>
          </a:stretch>
        </p:blipFill>
        <p:spPr bwMode="auto">
          <a:xfrm>
            <a:off x="1084196" y="1371601"/>
            <a:ext cx="9131859" cy="4966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oter Placeholder 5"/>
          <p:cNvSpPr txBox="1">
            <a:spLocks/>
          </p:cNvSpPr>
          <p:nvPr/>
        </p:nvSpPr>
        <p:spPr>
          <a:xfrm>
            <a:off x="484909" y="6384062"/>
            <a:ext cx="9725891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 Bhawna Kshirsagar 				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Three Level Pumping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17786" y="1844564"/>
            <a:ext cx="2546131" cy="4240925"/>
          </a:xfrm>
          <a:noFill/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94084" y="1907626"/>
            <a:ext cx="2664372" cy="4177863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385527" y="3146206"/>
            <a:ext cx="1071562" cy="35718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MSS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122" y="1242113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Thermal Equilibrium</a:t>
            </a:r>
          </a:p>
        </p:txBody>
      </p:sp>
      <p:sp>
        <p:nvSpPr>
          <p:cNvPr id="9" name="Rectangle 8"/>
          <p:cNvSpPr/>
          <p:nvPr/>
        </p:nvSpPr>
        <p:spPr>
          <a:xfrm>
            <a:off x="3863908" y="1352472"/>
            <a:ext cx="2738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Population inversion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743083" y="2388969"/>
            <a:ext cx="1909762" cy="5000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Radiation less transition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772400" y="1387366"/>
            <a:ext cx="3421117" cy="4944161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-Ground State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 mss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 Excited State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Radiation less transition from E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to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Population inversion established between E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and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when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en-US" sz="2000" b="1" i="0" u="none" strike="noStrike" kern="120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&gt;N</a:t>
            </a:r>
            <a:r>
              <a:rPr kumimoji="0" lang="en-US" sz="2000" b="1" i="0" u="none" strike="noStrike" kern="120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/2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More than half of G S atoms are pumped to higher energy state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Output is pulsed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Terminating level is ground level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6200000" flipH="1">
            <a:off x="4375916" y="2282059"/>
            <a:ext cx="928688" cy="9286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4975006" y="2282059"/>
            <a:ext cx="928688" cy="9286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5"/>
          <p:cNvSpPr txBox="1">
            <a:spLocks/>
          </p:cNvSpPr>
          <p:nvPr/>
        </p:nvSpPr>
        <p:spPr>
          <a:xfrm>
            <a:off x="484909" y="6384062"/>
            <a:ext cx="9725891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 Bhawna Kshirsagar 				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Difference between Three and four level lasers - YouTub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07444" y="1219200"/>
            <a:ext cx="8777111" cy="4937125"/>
          </a:xfrm>
          <a:prstGeom prst="rect">
            <a:avLst/>
          </a:prstGeom>
          <a:noFill/>
        </p:spPr>
      </p:pic>
      <p:sp>
        <p:nvSpPr>
          <p:cNvPr id="6" name="Footer Placeholder 5"/>
          <p:cNvSpPr txBox="1">
            <a:spLocks/>
          </p:cNvSpPr>
          <p:nvPr/>
        </p:nvSpPr>
        <p:spPr>
          <a:xfrm>
            <a:off x="484909" y="6384062"/>
            <a:ext cx="9725891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 Bhawna Kshirsagar 				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Level Pumping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428750"/>
            <a:ext cx="3749237" cy="464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57946" y="1481959"/>
            <a:ext cx="6514854" cy="3168869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Terminating laser level E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is well above the ground level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is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virtually empty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Population inversion is quickly established between E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and E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Less pump power is needed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Output is continuous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484909" y="6384062"/>
            <a:ext cx="9725891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 Bhawna Kshirsagar 				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0596" name="Picture 4" descr="Confocal Microscopy - Introduction to Lasers | Soluções Olympus para  ciências da vi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762000"/>
            <a:ext cx="8534399" cy="5070764"/>
          </a:xfrm>
          <a:prstGeom prst="rect">
            <a:avLst/>
          </a:prstGeom>
          <a:noFill/>
        </p:spPr>
      </p:pic>
      <p:sp>
        <p:nvSpPr>
          <p:cNvPr id="6" name="Footer Placeholder 5"/>
          <p:cNvSpPr txBox="1">
            <a:spLocks/>
          </p:cNvSpPr>
          <p:nvPr/>
        </p:nvSpPr>
        <p:spPr>
          <a:xfrm>
            <a:off x="484909" y="6384062"/>
            <a:ext cx="9725891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 Bhawna Kshirsagar 				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Laser</a:t>
            </a:r>
            <a:endParaRPr lang="en-US" dirty="0"/>
          </a:p>
        </p:txBody>
      </p:sp>
      <p:pic>
        <p:nvPicPr>
          <p:cNvPr id="58370" name="Picture 2" descr="Types of las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6954" y="1387365"/>
            <a:ext cx="6934200" cy="4601726"/>
          </a:xfrm>
          <a:prstGeom prst="rect">
            <a:avLst/>
          </a:prstGeom>
          <a:noFill/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65684" y="4209395"/>
            <a:ext cx="1119351" cy="92333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Fully reflecting mirror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99811" y="4177862"/>
            <a:ext cx="1269403" cy="92333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Partially reflecting mirror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495394" y="4382813"/>
            <a:ext cx="2049517" cy="59909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Energy Source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59246" y="1560785"/>
            <a:ext cx="246232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Energy Source 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Active Medium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Optical Resonator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484909" y="6384062"/>
            <a:ext cx="9725891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 Bhawna Kshirsagar 				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399" y="464457"/>
            <a:ext cx="7794171" cy="570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ooter Placeholder 5"/>
          <p:cNvSpPr txBox="1">
            <a:spLocks/>
          </p:cNvSpPr>
          <p:nvPr/>
        </p:nvSpPr>
        <p:spPr>
          <a:xfrm>
            <a:off x="484909" y="6384062"/>
            <a:ext cx="9725891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 Bhawna Kshirsagar 				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Prof. (Dr.) Sunil K. Somani and Prof. (Dr.) Shilpa Tripathi</a:t>
            </a:r>
            <a:r>
              <a:rPr lang="en-US" smtClean="0"/>
              <a:t>,                                                        Medi-Caps University, Indore</a:t>
            </a:r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5850" y="0"/>
            <a:ext cx="9753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 l="55617" t="26078" r="3792" b="22629"/>
          <a:stretch>
            <a:fillRect/>
          </a:stretch>
        </p:blipFill>
        <p:spPr bwMode="auto">
          <a:xfrm>
            <a:off x="756744" y="1513490"/>
            <a:ext cx="6290442" cy="449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ooter Placeholder 5"/>
          <p:cNvSpPr txBox="1">
            <a:spLocks/>
          </p:cNvSpPr>
          <p:nvPr/>
        </p:nvSpPr>
        <p:spPr>
          <a:xfrm>
            <a:off x="484909" y="6384062"/>
            <a:ext cx="9725891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 Bhawna Kshirsagar 				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2493818" cy="9144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Ruby Laser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8970" y="1478972"/>
            <a:ext cx="4467225" cy="3786188"/>
          </a:xfrm>
          <a:prstGeom prst="rect">
            <a:avLst/>
          </a:prstGeom>
          <a:noFill/>
        </p:spPr>
      </p:pic>
      <p:pic>
        <p:nvPicPr>
          <p:cNvPr id="5" name="Content Placeholder 5" descr="ruby-las_0.t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05582" y="1191490"/>
            <a:ext cx="5830454" cy="4987637"/>
          </a:xfrm>
          <a:prstGeom prst="rect">
            <a:avLst/>
          </a:prstGeom>
        </p:spPr>
      </p:pic>
      <p:sp>
        <p:nvSpPr>
          <p:cNvPr id="6" name="Footer Placeholder 5"/>
          <p:cNvSpPr txBox="1">
            <a:spLocks/>
          </p:cNvSpPr>
          <p:nvPr/>
        </p:nvSpPr>
        <p:spPr>
          <a:xfrm>
            <a:off x="484909" y="6384062"/>
            <a:ext cx="9725891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 Bhawna Kshirsagar 				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937353" cy="9906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Ruby Laser  </a:t>
            </a:r>
            <a:r>
              <a:rPr lang="en-US" dirty="0" err="1" smtClean="0"/>
              <a:t>Contd</a:t>
            </a:r>
            <a:r>
              <a:rPr lang="en-US" dirty="0" smtClean="0"/>
              <a:t>…..</a:t>
            </a:r>
            <a:endParaRPr lang="en-US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4293" y="1163781"/>
            <a:ext cx="9968778" cy="525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4" descr="NA_8657] Energy Diagram For A Ruby Laser Schematic Wiri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 t="42994" r="77303" b="44586"/>
          <a:stretch>
            <a:fillRect/>
          </a:stretch>
        </p:blipFill>
        <p:spPr bwMode="auto">
          <a:xfrm>
            <a:off x="1260764" y="4724400"/>
            <a:ext cx="872836" cy="3325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649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Ruby Laser </a:t>
            </a:r>
            <a:r>
              <a:rPr lang="en-US" dirty="0" err="1" smtClean="0"/>
              <a:t>Contd</a:t>
            </a:r>
            <a:r>
              <a:rPr lang="en-US" dirty="0" smtClean="0"/>
              <a:t>…..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99787" y="1304347"/>
            <a:ext cx="8358188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Features: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High energy storage capacity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Pulse energy up to 100 joules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Drawbacks: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High pump power is required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Low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efficiency    (Only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green and blue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components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are utilized)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Output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pulsed</a:t>
            </a:r>
          </a:p>
          <a:p>
            <a:pPr>
              <a:buFont typeface="Wingdings" pitchFamily="2" charset="2"/>
              <a:buChar char="§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Applications: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Drilling holes in hard materials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High-brightness holographic camera systems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Medical laser systems for tattoo removal and cosmetic dermatology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High-power Q-switched system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§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484909" y="6384062"/>
            <a:ext cx="9725891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 Bhawna Kshirsagar 				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                                           Medi-Caps University, Indore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937353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HELIUM NEON LASER</a:t>
            </a:r>
            <a:endParaRPr lang="en-US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lum bright="-28000" contrast="6000"/>
          </a:blip>
          <a:srcRect/>
          <a:stretch>
            <a:fillRect/>
          </a:stretch>
        </p:blipFill>
        <p:spPr>
          <a:xfrm>
            <a:off x="290945" y="1371601"/>
            <a:ext cx="6497781" cy="3297382"/>
          </a:xfrm>
          <a:noFill/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6585237" y="1270723"/>
            <a:ext cx="4526107" cy="4977678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Four level laser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Gaseous laser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One of the most widely used laser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Electrical Discharge is used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Active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centres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are Neon atoms and He is host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The active medium consists of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10 parts of He and 1 part of Ne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Operates in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CW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mode having long operating tie 50,000 hrs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59246" y="5048539"/>
            <a:ext cx="4572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Built in 1961 by Ali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Javan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Bennett, and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Herriott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at Bell Telephone Laboratories</a:t>
            </a:r>
          </a:p>
        </p:txBody>
      </p:sp>
    </p:spTree>
    <p:extLst>
      <p:ext uri="{BB962C8B-B14F-4D97-AF65-F5344CB8AC3E}">
        <p14:creationId xmlns:p14="http://schemas.microsoft.com/office/powerpoint/2010/main" xmlns="" val="38649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937353" cy="990600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He-Ne Laser : Energy Level Diagram</a:t>
            </a:r>
            <a:endParaRPr lang="en-US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sz="2400" b="1" dirty="0" smtClean="0"/>
              <a:t>								The three possible transitions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							E</a:t>
            </a:r>
            <a:r>
              <a:rPr lang="en-US" sz="2800" b="1" baseline="-25000" dirty="0" smtClean="0"/>
              <a:t>6</a:t>
            </a:r>
            <a:r>
              <a:rPr lang="en-US" sz="2800" b="1" dirty="0" smtClean="0"/>
              <a:t>       E</a:t>
            </a:r>
            <a:r>
              <a:rPr lang="en-US" sz="2800" b="1" baseline="-25000" dirty="0" smtClean="0"/>
              <a:t>3 </a:t>
            </a:r>
            <a:r>
              <a:rPr lang="en-US" sz="2400" dirty="0" smtClean="0"/>
              <a:t>(</a:t>
            </a:r>
            <a:r>
              <a:rPr lang="en-US" sz="2400" dirty="0" err="1" smtClean="0"/>
              <a:t>vissible</a:t>
            </a:r>
            <a:r>
              <a:rPr lang="en-US" sz="2800" dirty="0" smtClean="0"/>
              <a:t>)</a:t>
            </a:r>
            <a:r>
              <a:rPr lang="en-US" sz="2800" baseline="-25000" dirty="0" smtClean="0"/>
              <a:t/>
            </a:r>
            <a:br>
              <a:rPr lang="en-US" sz="2800" baseline="-25000" dirty="0" smtClean="0"/>
            </a:br>
            <a:r>
              <a:rPr lang="en-US" sz="2800" baseline="-25000" dirty="0" smtClean="0"/>
              <a:t>							</a:t>
            </a:r>
            <a:r>
              <a:rPr lang="en-US" sz="2800" dirty="0" smtClean="0"/>
              <a:t>E</a:t>
            </a:r>
            <a:r>
              <a:rPr lang="en-US" sz="2800" baseline="-25000" dirty="0" smtClean="0"/>
              <a:t>6</a:t>
            </a:r>
            <a:r>
              <a:rPr lang="en-US" sz="2800" dirty="0" smtClean="0"/>
              <a:t>       E</a:t>
            </a:r>
            <a:r>
              <a:rPr lang="en-US" sz="2800" baseline="-25000" dirty="0" smtClean="0"/>
              <a:t>5                                       </a:t>
            </a:r>
            <a:r>
              <a:rPr lang="en-US" sz="2800" dirty="0" smtClean="0"/>
              <a:t>                 </a:t>
            </a:r>
            <a:r>
              <a:rPr lang="en-US" sz="2800" baseline="-25000" dirty="0" smtClean="0"/>
              <a:t>                           							</a:t>
            </a:r>
            <a:r>
              <a:rPr lang="en-US" sz="2800" dirty="0" smtClean="0"/>
              <a:t>E</a:t>
            </a:r>
            <a:r>
              <a:rPr lang="en-US" sz="2800" baseline="-25000" dirty="0" smtClean="0"/>
              <a:t>4</a:t>
            </a:r>
            <a:r>
              <a:rPr lang="en-US" sz="2800" dirty="0" smtClean="0"/>
              <a:t>       E</a:t>
            </a:r>
            <a:r>
              <a:rPr lang="en-US" sz="2800" baseline="-25000" dirty="0" smtClean="0"/>
              <a:t>3</a:t>
            </a:r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lum bright="-25000" contrast="-1000"/>
          </a:blip>
          <a:srcRect/>
          <a:stretch>
            <a:fillRect/>
          </a:stretch>
        </p:blipFill>
        <p:spPr>
          <a:xfrm>
            <a:off x="789711" y="1327006"/>
            <a:ext cx="4500563" cy="4725987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>
          <a:xfrm flipV="1">
            <a:off x="7523020" y="1854633"/>
            <a:ext cx="454602" cy="1573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95309" y="2729345"/>
            <a:ext cx="443346" cy="1385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481455" y="2284125"/>
            <a:ext cx="496166" cy="18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937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937353" cy="990600"/>
          </a:xfrm>
        </p:spPr>
        <p:txBody>
          <a:bodyPr>
            <a:normAutofit/>
          </a:bodyPr>
          <a:lstStyle/>
          <a:p>
            <a:endParaRPr lang="en-US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5842289" y="1218335"/>
            <a:ext cx="5490729" cy="5071630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  high voltage of 10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kV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is applied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He atoms are excited to 19.81eV and 20.61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eV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respectively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He atoms transfer their energy to  ground state Ne atoms (resonant energy transfer)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Ne atoms excited to E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and E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6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levels (mss)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is again mss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Brewster window is used to polarized the light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Resonator mirrors are coated with dielectric material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lum bright="-25000" contrast="-1000"/>
          </a:blip>
          <a:srcRect/>
          <a:stretch>
            <a:fillRect/>
          </a:stretch>
        </p:blipFill>
        <p:spPr>
          <a:xfrm>
            <a:off x="789711" y="1327006"/>
            <a:ext cx="4500563" cy="47259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937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8873" y="6356350"/>
            <a:ext cx="9725891" cy="365760"/>
          </a:xfrm>
        </p:spPr>
        <p:txBody>
          <a:bodyPr/>
          <a:lstStyle/>
          <a:p>
            <a:pPr algn="l"/>
            <a:r>
              <a:rPr lang="en-IN" dirty="0" smtClean="0">
                <a:solidFill>
                  <a:srgbClr val="0070C0"/>
                </a:solidFill>
              </a:rPr>
              <a:t>Ms Bhawna Kshirsagar 				</a:t>
            </a:r>
            <a:r>
              <a:rPr lang="en-US" dirty="0" smtClean="0">
                <a:solidFill>
                  <a:srgbClr val="0070C0"/>
                </a:solidFill>
              </a:rPr>
              <a:t>			                                            </a:t>
            </a:r>
            <a:r>
              <a:rPr lang="en-US" dirty="0">
                <a:solidFill>
                  <a:srgbClr val="0070C0"/>
                </a:solidFill>
              </a:rPr>
              <a:t>Medi-Caps University, Indore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9750" y="1260764"/>
            <a:ext cx="7886700" cy="5097194"/>
          </a:xfrm>
          <a:prstGeom prst="rect">
            <a:avLst/>
          </a:prstGeom>
        </p:spPr>
        <p:txBody>
          <a:bodyPr vert="horz" anchor="b" anchorCtr="0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Applications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: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Used as a monochromatic source in laboratories</a:t>
            </a:r>
            <a:b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Bar code scanner</a:t>
            </a:r>
            <a:b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Laser guns for targeting</a:t>
            </a:r>
            <a:b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Advantages: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Good coherence property</a:t>
            </a:r>
            <a:b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Large operating time</a:t>
            </a:r>
            <a:b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Disadvantages:</a:t>
            </a:r>
            <a:b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High power is required </a:t>
            </a:r>
            <a:b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Output power is low</a:t>
            </a:r>
            <a:b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Extra skills 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required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86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N" smtClean="0"/>
              <a:t>Prof. (Dr.) Sunil K. Somani and Prof. (Dr.) Shilpa Tripathi</a:t>
            </a:r>
            <a:r>
              <a:rPr lang="en-US" smtClean="0"/>
              <a:t>,                                                        Medi-Caps University, Indore</a:t>
            </a:r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 t="10469" r="1041" b="24531"/>
          <a:stretch>
            <a:fillRect/>
          </a:stretch>
        </p:blipFill>
        <p:spPr bwMode="auto">
          <a:xfrm>
            <a:off x="1219200" y="0"/>
            <a:ext cx="90487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14" y="214085"/>
            <a:ext cx="109728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Unit 1:</a:t>
            </a:r>
            <a:br>
              <a:rPr lang="en-US" sz="3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1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Laser and Optical </a:t>
            </a:r>
            <a:r>
              <a:rPr lang="en-US" sz="31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Fibre</a:t>
            </a:r>
            <a:endParaRPr lang="en-US" sz="31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9634" name="Picture 2" descr="EXSESON Green Multipurpose Laser Light Disco Pointer Pen Lazer Beam with  Adjustable Antena Cap to Change Project Design for Presentation: Amazon.in:  Office Produc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5697" y="1538514"/>
            <a:ext cx="5050971" cy="4122057"/>
          </a:xfrm>
          <a:prstGeom prst="rect">
            <a:avLst/>
          </a:prstGeom>
          <a:noFill/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35411" y="1550864"/>
            <a:ext cx="93292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Laser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</p:spPr>
        <p:txBody>
          <a:bodyPr/>
          <a:lstStyle/>
          <a:p>
            <a:pPr algn="l"/>
            <a:r>
              <a:rPr lang="en-US" dirty="0" smtClean="0"/>
              <a:t>Ms. Bhawna Kshirsagar , Assistant  Professor  (Physics Department)       					Medi-Caps University, Indore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82946" name="Picture 2" descr="Survey and technological analysis of laser and its defense applications -  ScienceDirec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1022" y="1291771"/>
            <a:ext cx="6908800" cy="4978400"/>
          </a:xfrm>
          <a:prstGeom prst="rect">
            <a:avLst/>
          </a:prstGeom>
          <a:noFill/>
        </p:spPr>
      </p:pic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</p:spPr>
        <p:txBody>
          <a:bodyPr/>
          <a:lstStyle/>
          <a:p>
            <a:pPr algn="l"/>
            <a:r>
              <a:rPr lang="en-US" dirty="0" smtClean="0"/>
              <a:t>Ms. Bhawna Kshirsagar , Assistant  Professor  (Physics Department)       					Medi-Caps University, Indore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6945" y="477982"/>
            <a:ext cx="9144000" cy="990600"/>
          </a:xfrm>
        </p:spPr>
        <p:txBody>
          <a:bodyPr/>
          <a:lstStyle/>
          <a:p>
            <a:pPr algn="l"/>
            <a:r>
              <a:rPr lang="en-US" dirty="0" smtClean="0"/>
              <a:t>Laser Abbreviation and Definition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1262743"/>
            <a:ext cx="9144000" cy="4395107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b="1" i="1" dirty="0" smtClean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“Light Amplification by Stimulated Emission of Radiation” </a:t>
            </a:r>
          </a:p>
          <a:p>
            <a:pPr algn="l"/>
            <a:endParaRPr lang="en-US" altLang="zh-TW" sz="1400" dirty="0" smtClean="0">
              <a:ea typeface="新細明體" pitchFamily="18" charset="-12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altLang="zh-TW" sz="24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	A device which produces  highly coherent, monochromatic 	and intense beam of light.</a:t>
            </a:r>
          </a:p>
          <a:p>
            <a:pPr algn="just"/>
            <a:endParaRPr lang="en-US" altLang="zh-TW" sz="24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altLang="zh-TW" sz="24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	A device produces a </a:t>
            </a:r>
            <a:r>
              <a:rPr lang="en-US" altLang="zh-TW" sz="2400" b="1" u="sng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coherent beam </a:t>
            </a:r>
            <a:r>
              <a:rPr lang="en-US" altLang="zh-TW" sz="24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of optical radiation by 	stimulating electrons to higher energy levels. When they 	return to lower energy levels by </a:t>
            </a:r>
            <a:r>
              <a:rPr lang="en-US" altLang="zh-TW" sz="2400" b="1" i="1" dirty="0" smtClean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stimulated emission</a:t>
            </a:r>
            <a:r>
              <a:rPr lang="en-US" altLang="zh-TW" sz="24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, they emit 	energy. </a:t>
            </a:r>
            <a:endParaRPr lang="zh-TW" altLang="en-US" sz="24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algn="l"/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41445" y="6356350"/>
            <a:ext cx="9799092" cy="365760"/>
          </a:xfrm>
        </p:spPr>
        <p:txBody>
          <a:bodyPr/>
          <a:lstStyle/>
          <a:p>
            <a:pPr algn="l"/>
            <a:r>
              <a:rPr lang="en-US" dirty="0" smtClean="0"/>
              <a:t>Ms. Bhawna Kshirsagar , Assistant  Professor  (Physics Department)       					Medi-Caps University, Indore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-Caps University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di-Caps University" id="{E2AD5883-4CD4-42E0-AFE8-69C7B67B0455}" vid="{C8039CF4-E942-462F-B638-4E10EADF7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Medi-Caps University</Template>
  <TotalTime>1668</TotalTime>
  <Words>1584</Words>
  <Application>Microsoft Office PowerPoint</Application>
  <PresentationFormat>Custom</PresentationFormat>
  <Paragraphs>377</Paragraphs>
  <Slides>57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Medi-Caps University</vt:lpstr>
      <vt:lpstr>Slide 1</vt:lpstr>
      <vt:lpstr>Syllabus </vt:lpstr>
      <vt:lpstr>Scheme 3-1-2 </vt:lpstr>
      <vt:lpstr>EN3BS05  Engineering Physics  3-1-2</vt:lpstr>
      <vt:lpstr>Slide 5</vt:lpstr>
      <vt:lpstr>Slide 6</vt:lpstr>
      <vt:lpstr>     Unit 1: Laser and Optical Fibre</vt:lpstr>
      <vt:lpstr>Applications</vt:lpstr>
      <vt:lpstr>Laser Abbreviation and Definition</vt:lpstr>
      <vt:lpstr>Principle of Laser</vt:lpstr>
      <vt:lpstr>History of LASER</vt:lpstr>
      <vt:lpstr>Characteristics of Laser </vt:lpstr>
      <vt:lpstr>Monochromacity </vt:lpstr>
      <vt:lpstr>Incandescent vs. Laser Light</vt:lpstr>
      <vt:lpstr>Coherence</vt:lpstr>
      <vt:lpstr>Quantum Processes  Involved in  Laser</vt:lpstr>
      <vt:lpstr>  1. Absorption of Radiation   </vt:lpstr>
      <vt:lpstr> </vt:lpstr>
      <vt:lpstr>       2. Spontaneous emission:    (Self Emission)</vt:lpstr>
      <vt:lpstr>Slide 20</vt:lpstr>
      <vt:lpstr>3. Stimulated emission:  (Induced Emission)</vt:lpstr>
      <vt:lpstr> </vt:lpstr>
      <vt:lpstr>Stimulated emission  Contd……………..</vt:lpstr>
      <vt:lpstr>Difference between spontaneous and Stimulated emission</vt:lpstr>
      <vt:lpstr>Give examples of Spontaneous and Stimulated emission??</vt:lpstr>
      <vt:lpstr>Spontaneous Emission : Ordinary Light Sources like Sodium Lamp, Mercury Lamp, Sun, Moon, Fire  etc……</vt:lpstr>
      <vt:lpstr>Einstein’s A and B co-efficient </vt:lpstr>
      <vt:lpstr>Slide 28</vt:lpstr>
      <vt:lpstr>Slide 29</vt:lpstr>
      <vt:lpstr>Slide 30</vt:lpstr>
      <vt:lpstr>Conditions for Large Stimulated Emission</vt:lpstr>
      <vt:lpstr>Slide 32</vt:lpstr>
      <vt:lpstr>Slide 33</vt:lpstr>
      <vt:lpstr>Population Inversion  Contd…………</vt:lpstr>
      <vt:lpstr>Population Inversion Contd………….. </vt:lpstr>
      <vt:lpstr>Meta Stable State and Active medium</vt:lpstr>
      <vt:lpstr>Slide 37</vt:lpstr>
      <vt:lpstr>Meta Stable State contd……</vt:lpstr>
      <vt:lpstr>Active medium </vt:lpstr>
      <vt:lpstr>PUMPING  </vt:lpstr>
      <vt:lpstr>Pumping Schemes</vt:lpstr>
      <vt:lpstr>Slide 42</vt:lpstr>
      <vt:lpstr>How Amplification takes place in Laser</vt:lpstr>
      <vt:lpstr>Three Level Pumping </vt:lpstr>
      <vt:lpstr>Slide 45</vt:lpstr>
      <vt:lpstr>Four Level Pumping</vt:lpstr>
      <vt:lpstr>Slide 47</vt:lpstr>
      <vt:lpstr>Components Of Laser</vt:lpstr>
      <vt:lpstr>Slide 49</vt:lpstr>
      <vt:lpstr>Slide 50</vt:lpstr>
      <vt:lpstr>Ruby Laser</vt:lpstr>
      <vt:lpstr>Ruby Laser  Contd…..</vt:lpstr>
      <vt:lpstr>Ruby Laser Contd…..</vt:lpstr>
      <vt:lpstr>HELIUM NEON LASER</vt:lpstr>
      <vt:lpstr>He-Ne Laser : Energy Level Diagram</vt:lpstr>
      <vt:lpstr>Slide 56</vt:lpstr>
      <vt:lpstr>Slide 57</vt:lpstr>
    </vt:vector>
  </TitlesOfParts>
  <Company>xyz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Ashish Kshirsagar</cp:lastModifiedBy>
  <cp:revision>206</cp:revision>
  <cp:lastPrinted>2020-05-08T02:41:25Z</cp:lastPrinted>
  <dcterms:created xsi:type="dcterms:W3CDTF">2020-05-18T04:31:24Z</dcterms:created>
  <dcterms:modified xsi:type="dcterms:W3CDTF">2020-11-18T06:20:07Z</dcterms:modified>
</cp:coreProperties>
</file>